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Nunito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19" Type="http://schemas.openxmlformats.org/officeDocument/2006/relationships/font" Target="fonts/Raleway-italic.fntdata"/><Relationship Id="rId18" Type="http://schemas.openxmlformats.org/officeDocument/2006/relationships/font" Target="fonts/Raleway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e965474a9_3_3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e965474a9_3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95e62b38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95e62b38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3fc9feb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3fc9feb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1329950" y="296425"/>
            <a:ext cx="7445400" cy="32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Anticovid`19 solution: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“Mask_ON” system</a:t>
            </a:r>
            <a:endParaRPr sz="21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2700"/>
              <a:t>Medical mask detection on face, face count &amp; distance control by photo,video system</a:t>
            </a:r>
            <a:endParaRPr sz="1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project based on Deep Learning DS</a:t>
            </a:r>
            <a:endParaRPr sz="1400"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1642400" y="3348575"/>
            <a:ext cx="7060800" cy="132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SkillFactory Data Science school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ru" sz="2000"/>
              <a:t>diploma project by @ Pawel Matuszewski, Volgograd 2021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idx="1" type="subTitle"/>
          </p:nvPr>
        </p:nvSpPr>
        <p:spPr>
          <a:xfrm>
            <a:off x="283100" y="381325"/>
            <a:ext cx="4045200" cy="41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Дополнительные возможности нашей системы:</a:t>
            </a:r>
            <a:endParaRPr b="1" sz="2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"/>
              <a:buChar char="●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Возможность обучения функции определения пола и возраста лица в кадре и вывода информации об этом с целью контроля возрастных групп </a:t>
            </a:r>
            <a:endParaRPr b="1"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"/>
              <a:buChar char="●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Возможность настройки отправки сообщений о нарушении по e-mail, telegram, SMS для оперативного оповещения, добавление звукового сигнала</a:t>
            </a:r>
            <a:endParaRPr b="1"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"/>
              <a:buChar char="●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Возможность обучения контроля за лицами согласно заданному временному графику</a:t>
            </a:r>
            <a:endParaRPr b="1"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34" name="Google Shape;134;p22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2"/>
          <p:cNvPicPr preferRelativeResize="0"/>
          <p:nvPr/>
        </p:nvPicPr>
        <p:blipFill rotWithShape="1">
          <a:blip r:embed="rId3">
            <a:alphaModFix/>
          </a:blip>
          <a:srcRect b="5006" l="4388" r="0" t="0"/>
          <a:stretch/>
        </p:blipFill>
        <p:spPr>
          <a:xfrm>
            <a:off x="5015325" y="336675"/>
            <a:ext cx="3792025" cy="216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 rotWithShape="1">
          <a:blip r:embed="rId4">
            <a:alphaModFix/>
          </a:blip>
          <a:srcRect b="5042" l="4798" r="0" t="0"/>
          <a:stretch/>
        </p:blipFill>
        <p:spPr>
          <a:xfrm>
            <a:off x="5015325" y="2571750"/>
            <a:ext cx="3741451" cy="22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Где и как можно применять нашу систему?</a:t>
            </a:r>
            <a:endParaRPr b="1" sz="2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b="1" lang="ru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на </a:t>
            </a:r>
            <a:r>
              <a:rPr b="1" lang="ru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объектах</a:t>
            </a:r>
            <a:r>
              <a:rPr b="1" lang="ru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ru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производства</a:t>
            </a:r>
            <a:r>
              <a:rPr b="1" lang="ru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для контроля за персоналом</a:t>
            </a:r>
            <a:endParaRPr b="1"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b="1" lang="ru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на объектах торговли для контроля за посетителями</a:t>
            </a:r>
            <a:endParaRPr b="1"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b="1" lang="ru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на любых массовых мероприятиях</a:t>
            </a:r>
            <a:endParaRPr b="1"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aleway"/>
              <a:buChar char="●"/>
            </a:pPr>
            <a:r>
              <a:rPr b="1" lang="ru"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на системах доступа (соединив с системой открытия дверей)</a:t>
            </a:r>
            <a:endParaRPr b="1" sz="15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5535" l="4598" r="0" t="0"/>
          <a:stretch/>
        </p:blipFill>
        <p:spPr>
          <a:xfrm>
            <a:off x="367550" y="200075"/>
            <a:ext cx="3971650" cy="230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3"/>
          <p:cNvPicPr preferRelativeResize="0"/>
          <p:nvPr/>
        </p:nvPicPr>
        <p:blipFill rotWithShape="1">
          <a:blip r:embed="rId4">
            <a:alphaModFix/>
          </a:blip>
          <a:srcRect b="5482" l="5141" r="0" t="0"/>
          <a:stretch/>
        </p:blipFill>
        <p:spPr>
          <a:xfrm>
            <a:off x="367550" y="2648875"/>
            <a:ext cx="3971650" cy="220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447650" y="251425"/>
            <a:ext cx="8060400" cy="20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chemeClr val="dk1"/>
                </a:solidFill>
              </a:rPr>
              <a:t>В</a:t>
            </a:r>
            <a:r>
              <a:rPr lang="ru" sz="1900">
                <a:solidFill>
                  <a:schemeClr val="dk1"/>
                </a:solidFill>
              </a:rPr>
              <a:t> 2020 г. </a:t>
            </a:r>
            <a:r>
              <a:rPr lang="ru" sz="1900">
                <a:solidFill>
                  <a:schemeClr val="dk1"/>
                </a:solidFill>
              </a:rPr>
              <a:t>COVID-19 внес </a:t>
            </a:r>
            <a:r>
              <a:rPr lang="ru" sz="1900">
                <a:solidFill>
                  <a:schemeClr val="dk1"/>
                </a:solidFill>
              </a:rPr>
              <a:t>существенные изменения                                </a:t>
            </a:r>
            <a:r>
              <a:rPr lang="ru" sz="1900">
                <a:solidFill>
                  <a:schemeClr val="dk1"/>
                </a:solidFill>
              </a:rPr>
              <a:t>в жизнь всего человечества</a:t>
            </a:r>
            <a:r>
              <a:rPr lang="ru" sz="1900">
                <a:solidFill>
                  <a:schemeClr val="dk1"/>
                </a:solidFill>
              </a:rPr>
              <a:t>:</a:t>
            </a:r>
            <a:endParaRPr sz="1300">
              <a:solidFill>
                <a:schemeClr val="dk1"/>
              </a:solidFill>
            </a:endParaRPr>
          </a:p>
          <a:p>
            <a:pPr indent="-323850" lvl="0" marL="457200" rtl="0" algn="just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ru" sz="1500">
                <a:solidFill>
                  <a:schemeClr val="dk1"/>
                </a:solidFill>
              </a:rPr>
              <a:t>в ряде стран, в том числе РФ,  масочный</a:t>
            </a:r>
            <a:r>
              <a:rPr lang="ru" sz="1500">
                <a:solidFill>
                  <a:schemeClr val="dk1"/>
                </a:solidFill>
              </a:rPr>
              <a:t> режим стал частью </a:t>
            </a:r>
            <a:r>
              <a:rPr lang="ru" sz="1500">
                <a:solidFill>
                  <a:schemeClr val="dk1"/>
                </a:solidFill>
              </a:rPr>
              <a:t>нашей </a:t>
            </a:r>
            <a:r>
              <a:rPr lang="ru" sz="1500">
                <a:solidFill>
                  <a:schemeClr val="dk1"/>
                </a:solidFill>
              </a:rPr>
              <a:t>жизни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ru" sz="1500">
                <a:solidFill>
                  <a:schemeClr val="dk1"/>
                </a:solidFill>
              </a:rPr>
              <a:t>появились </a:t>
            </a:r>
            <a:r>
              <a:rPr lang="ru" sz="1500">
                <a:solidFill>
                  <a:schemeClr val="dk1"/>
                </a:solidFill>
              </a:rPr>
              <a:t>требования-</a:t>
            </a:r>
            <a:r>
              <a:rPr lang="ru" sz="1500">
                <a:solidFill>
                  <a:schemeClr val="dk1"/>
                </a:solidFill>
              </a:rPr>
              <a:t>ограничения по количеству людей в помещении, дистанции между людьми на ряде </a:t>
            </a:r>
            <a:r>
              <a:rPr lang="ru" sz="1500">
                <a:solidFill>
                  <a:schemeClr val="dk1"/>
                </a:solidFill>
              </a:rPr>
              <a:t>объектов, транспорте, мероприятиях, улице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384575" y="2323075"/>
            <a:ext cx="4767000" cy="27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999999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В связи  с этим возникла нетривиальная задача:</a:t>
            </a:r>
            <a:endParaRPr sz="1000">
              <a:solidFill>
                <a:srgbClr val="999999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999999"/>
                </a:solidFill>
                <a:highlight>
                  <a:srgbClr val="FFFFFF"/>
                </a:highlight>
                <a:latin typeface="Nunito"/>
                <a:ea typeface="Nunito"/>
                <a:cs typeface="Nunito"/>
                <a:sym typeface="Nunito"/>
              </a:rPr>
              <a:t>как контролировать соблюдение этих и других требований со стороны тысяч, а то и миллионов людей в период, когда контролирующие людские ресурсы сами подвержены заражению Covid-19, и эти ресурсы сильно ограничены? Ведь невозможно поставить полицейского  на каждую улицу и в каждую комнату помещения предприятия?!</a:t>
            </a:r>
            <a:endParaRPr sz="1300">
              <a:solidFill>
                <a:srgbClr val="999999"/>
              </a:solidFill>
              <a:highlight>
                <a:srgbClr val="FFFFFF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500">
              <a:solidFill>
                <a:srgbClr val="FFE599"/>
              </a:solidFill>
              <a:highlight>
                <a:srgbClr val="FF0000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9750" y="2323075"/>
            <a:ext cx="3056550" cy="205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1700" y="162725"/>
            <a:ext cx="6729801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2855550" y="1394025"/>
            <a:ext cx="34329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     </a:t>
            </a:r>
            <a:r>
              <a:rPr b="1" lang="ru" sz="30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Решение есть!</a:t>
            </a:r>
            <a:endParaRPr b="1" sz="30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Google Shape;87;p15"/>
          <p:cNvSpPr txBox="1"/>
          <p:nvPr>
            <p:ph idx="4294967295" type="body"/>
          </p:nvPr>
        </p:nvSpPr>
        <p:spPr>
          <a:xfrm>
            <a:off x="1506200" y="1978875"/>
            <a:ext cx="6024900" cy="27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Почему бы не поручить это делать </a:t>
            </a: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искусственному</a:t>
            </a: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интеллекту (ИИ)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"/>
              <a:buChar char="➔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Используем для этого глубокое обучение (Deep Learning) на базе нейронных сетей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"/>
              <a:buChar char="➔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Простое дальнейшее внедрение системы с использованием WEB-camera online </a:t>
            </a:r>
            <a:endParaRPr b="1"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Возможно добавление новых способностей в систему под запрос заказчика  и </a:t>
            </a: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проведение дальнейшего анализа собранной информации</a:t>
            </a:r>
            <a:br>
              <a:rPr lang="ru" sz="1400">
                <a:latin typeface="Raleway"/>
                <a:ea typeface="Raleway"/>
                <a:cs typeface="Raleway"/>
                <a:sym typeface="Raleway"/>
              </a:rPr>
            </a:b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88" name="Google Shape;88;p15"/>
          <p:cNvPicPr preferRelativeResize="0"/>
          <p:nvPr/>
        </p:nvPicPr>
        <p:blipFill rotWithShape="1">
          <a:blip r:embed="rId4">
            <a:alphaModFix/>
          </a:blip>
          <a:srcRect b="15711" l="9459" r="7567" t="0"/>
          <a:stretch/>
        </p:blipFill>
        <p:spPr>
          <a:xfrm>
            <a:off x="6593625" y="162725"/>
            <a:ext cx="1914400" cy="174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3600" y="162725"/>
            <a:ext cx="2642474" cy="160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700"/>
              <a:t>Используя нейросеть мы построили модель, которая может отличить лицо с медицинской маской  и без нее с точностью 98.79%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700">
                <a:solidFill>
                  <a:schemeClr val="accent5"/>
                </a:solidFill>
              </a:rPr>
              <a:t>Далее мы создали алгоритм, детектирующий лицо  в кадре, анализирующий его на наличие маски, подсчитывающий количество  лиц в кадре, расстояние между ними</a:t>
            </a:r>
            <a:br>
              <a:rPr lang="ru">
                <a:solidFill>
                  <a:schemeClr val="accent5"/>
                </a:solidFill>
              </a:rPr>
            </a:b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83100" y="208300"/>
            <a:ext cx="8622300" cy="43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accent5"/>
                </a:solidFill>
              </a:rPr>
              <a:t>Одна модель </a:t>
            </a:r>
            <a:r>
              <a:rPr lang="ru" sz="3000"/>
              <a:t>способна контролировать миллионы людей.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3000"/>
              <a:t>С возможностью фиксации нарушения в виде сообщения на экране, фото и </a:t>
            </a:r>
            <a:r>
              <a:rPr lang="ru" sz="3000"/>
              <a:t>логгирования</a:t>
            </a:r>
            <a:r>
              <a:rPr lang="ru" sz="3000"/>
              <a:t>, e-mail оповещения.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0" sz="2400"/>
          </a:p>
        </p:txBody>
      </p:sp>
      <p:pic>
        <p:nvPicPr>
          <p:cNvPr id="100" name="Google Shape;100;p17"/>
          <p:cNvPicPr preferRelativeResize="0"/>
          <p:nvPr/>
        </p:nvPicPr>
        <p:blipFill rotWithShape="1">
          <a:blip r:embed="rId3">
            <a:alphaModFix/>
          </a:blip>
          <a:srcRect b="5917" l="5112" r="-8599" t="0"/>
          <a:stretch/>
        </p:blipFill>
        <p:spPr>
          <a:xfrm>
            <a:off x="2643875" y="2895750"/>
            <a:ext cx="3653326" cy="190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idx="4294967295" type="title"/>
          </p:nvPr>
        </p:nvSpPr>
        <p:spPr>
          <a:xfrm>
            <a:off x="447650" y="251425"/>
            <a:ext cx="8060400" cy="24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>
                <a:solidFill>
                  <a:schemeClr val="dk1"/>
                </a:solidFill>
              </a:rPr>
              <a:t>Что у нас под капотом</a:t>
            </a:r>
            <a:r>
              <a:rPr lang="ru" sz="2300">
                <a:solidFill>
                  <a:schemeClr val="dk1"/>
                </a:solidFill>
              </a:rPr>
              <a:t>:</a:t>
            </a:r>
            <a:endParaRPr sz="1700">
              <a:solidFill>
                <a:schemeClr val="dk1"/>
              </a:solidFill>
            </a:endParaRPr>
          </a:p>
          <a:p>
            <a:pPr indent="-323850" lvl="0" marL="457200" rtl="0" algn="just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ru" sz="1500">
                <a:solidFill>
                  <a:schemeClr val="dk1"/>
                </a:solidFill>
              </a:rPr>
              <a:t>мы использовали для обучения модели более 14 тысяч изображений лиц с маской и без</a:t>
            </a:r>
            <a:r>
              <a:rPr lang="ru" sz="1500">
                <a:solidFill>
                  <a:schemeClr val="dk1"/>
                </a:solidFill>
              </a:rPr>
              <a:t> нее со всего мира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ru" sz="1500">
                <a:solidFill>
                  <a:schemeClr val="dk1"/>
                </a:solidFill>
              </a:rPr>
              <a:t>наша компактная сверточная нейросеть построена на базе быстрой и высокоэффективной MobileNetV2 (alpha=1.4)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-"/>
            </a:pPr>
            <a:r>
              <a:rPr lang="ru" sz="1500">
                <a:solidFill>
                  <a:schemeClr val="dk1"/>
                </a:solidFill>
              </a:rPr>
              <a:t>проблема детектирования лица на кадре решена с использованием нейросети MTCNN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06" name="Google Shape;106;p18"/>
          <p:cNvPicPr preferRelativeResize="0"/>
          <p:nvPr/>
        </p:nvPicPr>
        <p:blipFill rotWithShape="1">
          <a:blip r:embed="rId3">
            <a:alphaModFix/>
          </a:blip>
          <a:srcRect b="6410" l="5437" r="0" t="0"/>
          <a:stretch/>
        </p:blipFill>
        <p:spPr>
          <a:xfrm>
            <a:off x="889300" y="2948300"/>
            <a:ext cx="3348875" cy="181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 rotWithShape="1">
          <a:blip r:embed="rId4">
            <a:alphaModFix/>
          </a:blip>
          <a:srcRect b="10936" l="9280" r="0" t="0"/>
          <a:stretch/>
        </p:blipFill>
        <p:spPr>
          <a:xfrm>
            <a:off x="4819825" y="2868325"/>
            <a:ext cx="3238325" cy="18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idx="4294967295" type="title"/>
          </p:nvPr>
        </p:nvSpPr>
        <p:spPr>
          <a:xfrm>
            <a:off x="681000" y="806550"/>
            <a:ext cx="3116400" cy="24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Результаты метрик</a:t>
            </a:r>
            <a:r>
              <a:rPr lang="ru" sz="1500">
                <a:solidFill>
                  <a:schemeClr val="dk1"/>
                </a:solidFill>
              </a:rPr>
              <a:t> (best):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Roc_auc = 0.9980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50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Sensivity (TPR) = 0.9837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Specifity (TNR) = 0.9919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Specifity (FPR) = 0.0081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</a:rPr>
              <a:t>Accuracy = 0.9879</a:t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5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278225" y="213400"/>
            <a:ext cx="648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18288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ru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Результативность модели: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3900" y="749050"/>
            <a:ext cx="5122099" cy="410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5500" y="2972775"/>
            <a:ext cx="2247850" cy="177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425" y="2972775"/>
            <a:ext cx="2271425" cy="177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281525" y="246225"/>
            <a:ext cx="4171500" cy="445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 это работает?</a:t>
            </a:r>
            <a:endParaRPr sz="23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 sz="1300"/>
              <a:t>Алгоритм нашей системы обрабатывает входящее изображение  фото/видео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 sz="1300"/>
              <a:t>п</a:t>
            </a:r>
            <a:r>
              <a:rPr lang="ru" sz="1300"/>
              <a:t>роизводится детектирование всех лиц</a:t>
            </a:r>
            <a:endParaRPr sz="13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 sz="1300"/>
              <a:t>каждое лицо обрабатывается в отдельности 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 sz="1300"/>
              <a:t>обученная модель делает классификацию лиц на предмет наличия маски на лице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 sz="1300"/>
              <a:t> алгоритм производит подсчет лиц в кадре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 sz="1300"/>
              <a:t>алгоритм считает расстояние между лицами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49400"/>
            <a:ext cx="4386175" cy="2565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4366375" y="467650"/>
            <a:ext cx="4710900" cy="446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Что умеет наша система?</a:t>
            </a:r>
            <a:endParaRPr b="1" sz="2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"/>
              <a:buChar char="●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Работать в режиме онлайн через стандартную web-камеру или систему видеонаблюдения </a:t>
            </a:r>
            <a:endParaRPr b="1"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"/>
              <a:buChar char="●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Находить и размечать все лица “MASK” /”NO MASK”</a:t>
            </a:r>
            <a:endParaRPr b="1"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"/>
              <a:buChar char="●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Выводить информацию о  количестве лиц </a:t>
            </a:r>
            <a:endParaRPr b="1"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"/>
              <a:buChar char="●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Сигнализировать о превышении заданного лимита количества лиц </a:t>
            </a:r>
            <a:endParaRPr b="1"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"/>
              <a:buChar char="●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Подсчитывать расстояние между лицами и сигнализировать в случае нарушения минимальной заданной дистанции</a:t>
            </a:r>
            <a:endParaRPr b="1"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aleway"/>
              <a:buChar char="●"/>
            </a:pP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Фиксировать указанные нарушения (</a:t>
            </a:r>
            <a:r>
              <a:rPr b="1" lang="ru" sz="13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”NO MASK”, min. дистанция, количество лиц) в виде записи в журнале log, а также сохранении фото изображения</a:t>
            </a:r>
            <a:endParaRPr b="1" sz="13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28" name="Google Shape;128;p21"/>
          <p:cNvPicPr preferRelativeResize="0"/>
          <p:nvPr/>
        </p:nvPicPr>
        <p:blipFill rotWithShape="1">
          <a:blip r:embed="rId3">
            <a:alphaModFix/>
          </a:blip>
          <a:srcRect b="2723" l="6103" r="0" t="0"/>
          <a:stretch/>
        </p:blipFill>
        <p:spPr>
          <a:xfrm>
            <a:off x="448650" y="152400"/>
            <a:ext cx="3449475" cy="457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F0404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